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2" r:id="rId21"/>
  </p:sldIdLst>
  <p:sldSz cx="9753600" cy="73152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7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C8E3EF-8755-42A4-B683-8E8A1A70616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725B6EFE-9296-476D-A938-BAC1555D0A8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1F5E0AAC-4C77-4B7A-8ECA-4F8F32FB7B3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AB62761-D97E-4234-A8EB-D8FF378D126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18C1762-675A-4B15-8FA4-6A49A53BA2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A0F063-0150-46C4-ABB9-A04DFEEF178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233EC25-15C4-451C-B4B0-A7333A115E1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809FC9D-96E4-44BA-AF66-CF1A2EB557B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9A93592-4889-4C49-8811-807169B6E3E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E7BD3B86-88F3-43EB-B77F-73C3F8DE2F7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7941FCB-A1FD-4251-BFDA-1768A96BF67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160" cy="122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C19A269-471F-420B-92CE-4480C84DB71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959FB31-AF8F-4C60-8A66-0A480553595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153325E-0F0F-497A-8DFE-733C4FE90E8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DDDA2BE-DF51-40F5-AE37-A42087B53B3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0AAD542-D3B5-461B-927B-0B8E0F42FC73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160" cy="122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87440" y="1711440"/>
            <a:ext cx="8777160" cy="424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05032A5-F20C-4E99-9135-22967043101F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604044D-4C9F-48B4-8F43-539E3C2C0543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160" cy="122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87440" y="1711440"/>
            <a:ext cx="4282920" cy="424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985280" y="1711440"/>
            <a:ext cx="4282920" cy="424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B297FFF-7FC8-47F2-A9FB-28111271892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A038F63-138F-411F-BBB3-146DAB672FE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160" cy="122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9E47315-8114-4C1D-9FDF-909425CEA03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&lt;stopka&gt;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CD0A718-374E-456B-80E8-695DF34C3803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l-P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&lt;data/godzina&gt;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a@aa.org.pl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utoShape 2"/>
          <p:cNvSpPr/>
          <p:nvPr/>
        </p:nvSpPr>
        <p:spPr>
          <a:xfrm>
            <a:off x="365760" y="1710720"/>
            <a:ext cx="4251600" cy="36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6097680" y="-81360"/>
            <a:ext cx="3641760" cy="5418360"/>
          </a:xfrm>
          <a:custGeom>
            <a:avLst/>
            <a:gdLst>
              <a:gd name="textAreaLeft" fmla="*/ 0 w 3641760"/>
              <a:gd name="textAreaRight" fmla="*/ 3642480 w 3641760"/>
              <a:gd name="textAreaTop" fmla="*/ 0 h 5418360"/>
              <a:gd name="textAreaBottom" fmla="*/ 5419080 h 5418360"/>
            </a:gdLst>
            <a:ahLst/>
            <a:cxnLst/>
            <a:rect l="textAreaLeft" t="textAreaTop" r="textAreaRight" b="textAreaBottom"/>
            <a:pathLst>
              <a:path w="3642421" h="5419067">
                <a:moveTo>
                  <a:pt x="0" y="0"/>
                </a:moveTo>
                <a:lnTo>
                  <a:pt x="3642421" y="0"/>
                </a:lnTo>
                <a:lnTo>
                  <a:pt x="3642421" y="5419068"/>
                </a:lnTo>
                <a:lnTo>
                  <a:pt x="0" y="541906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TextBox 4"/>
          <p:cNvSpPr/>
          <p:nvPr/>
        </p:nvSpPr>
        <p:spPr>
          <a:xfrm>
            <a:off x="365760" y="412200"/>
            <a:ext cx="1165680" cy="89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7044"/>
              </a:lnSpc>
            </a:pPr>
            <a:r>
              <a:rPr lang="en-US" sz="6290" b="0" strike="noStrike" spc="-1">
                <a:solidFill>
                  <a:srgbClr val="4A3121"/>
                </a:solidFill>
                <a:latin typeface="TT Commons Pro"/>
              </a:rPr>
              <a:t>1.</a:t>
            </a:r>
            <a:endParaRPr lang="pl-PL" sz="6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5"/>
          <p:cNvSpPr/>
          <p:nvPr/>
        </p:nvSpPr>
        <p:spPr>
          <a:xfrm>
            <a:off x="1358280" y="512280"/>
            <a:ext cx="4105800" cy="119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135"/>
              </a:lnSpc>
            </a:pPr>
            <a:r>
              <a:rPr lang="en-US" sz="2800" b="0" strike="noStrike" spc="-1">
                <a:solidFill>
                  <a:srgbClr val="4A3121"/>
                </a:solidFill>
                <a:latin typeface="TT Commons Pro"/>
              </a:rPr>
              <a:t>KIM </a:t>
            </a:r>
            <a:r>
              <a:rPr lang="pl-PL" sz="2800" b="0" strike="noStrike" spc="-1">
                <a:solidFill>
                  <a:srgbClr val="4A3121"/>
                </a:solidFill>
                <a:latin typeface="TT Commons Pro"/>
              </a:rPr>
              <a:t>JESTEŚMY</a:t>
            </a:r>
            <a:r>
              <a:rPr lang="en-US" sz="2800" b="0" strike="noStrike" spc="-1">
                <a:solidFill>
                  <a:srgbClr val="4A3121"/>
                </a:solidFill>
                <a:latin typeface="TT Commons Pro"/>
              </a:rPr>
              <a:t> I </a:t>
            </a:r>
            <a:r>
              <a:rPr lang="pl-PL" sz="2800" b="0" strike="noStrike" spc="-1">
                <a:solidFill>
                  <a:srgbClr val="4A3121"/>
                </a:solidFill>
                <a:latin typeface="TT Commons Pro"/>
              </a:rPr>
              <a:t>JAK</a:t>
            </a:r>
            <a:r>
              <a:rPr lang="en-US" sz="2800" b="0" strike="noStrike" spc="-1">
                <a:solidFill>
                  <a:srgbClr val="4A3121"/>
                </a:solidFill>
                <a:latin typeface="TT Commons Pro"/>
              </a:rPr>
              <a:t> </a:t>
            </a:r>
            <a:r>
              <a:rPr lang="pl-PL" sz="2800" b="0" strike="noStrike" spc="-1">
                <a:solidFill>
                  <a:srgbClr val="4A3121"/>
                </a:solidFill>
                <a:latin typeface="TT Commons Pro"/>
              </a:rPr>
              <a:t>DZIAŁAMY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35"/>
              </a:lnSpc>
            </a:pP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6"/>
          <p:cNvSpPr/>
          <p:nvPr/>
        </p:nvSpPr>
        <p:spPr>
          <a:xfrm>
            <a:off x="365760" y="4838040"/>
            <a:ext cx="9133920" cy="246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778"/>
              </a:lnSpc>
            </a:pPr>
            <a:r>
              <a:rPr lang="en-US" sz="2480" b="0" strike="noStrike" spc="-1">
                <a:solidFill>
                  <a:srgbClr val="4A3121"/>
                </a:solidFill>
                <a:latin typeface="TT Commons Pro"/>
              </a:rPr>
              <a:t> </a:t>
            </a:r>
            <a:endParaRPr lang="pl-PL" sz="248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778"/>
              </a:lnSpc>
            </a:pPr>
            <a:endParaRPr lang="pl-PL" sz="248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778"/>
              </a:lnSpc>
            </a:pPr>
            <a:r>
              <a:rPr lang="en-US" sz="2480" b="0" strike="noStrike" spc="-1">
                <a:solidFill>
                  <a:srgbClr val="4A3121"/>
                </a:solidFill>
                <a:latin typeface="TT Commons Pro"/>
              </a:rPr>
              <a:t>Spotykamy się na mityngach, dzielimy się doświadczeniem, siłą oraz nadzieją i w ten sposób pomagamy sobie wzajemnie, </a:t>
            </a:r>
            <a:endParaRPr lang="pl-PL" sz="248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778"/>
              </a:lnSpc>
            </a:pPr>
            <a:r>
              <a:rPr lang="en-US" sz="2480" b="0" strike="noStrike" spc="-1">
                <a:solidFill>
                  <a:srgbClr val="4A3121"/>
                </a:solidFill>
                <a:latin typeface="TT Commons Pro"/>
              </a:rPr>
              <a:t>a także przekazujemy wiadomość innym alkoholikom o naszym sposobie wyzdrowienia z alkoholizmu.</a:t>
            </a:r>
            <a:endParaRPr lang="pl-PL" sz="248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Box 7"/>
          <p:cNvSpPr/>
          <p:nvPr/>
        </p:nvSpPr>
        <p:spPr>
          <a:xfrm>
            <a:off x="520920" y="3114720"/>
            <a:ext cx="5575680" cy="136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687"/>
              </a:lnSpc>
            </a:pPr>
            <a:r>
              <a:rPr lang="pl-PL" sz="2400" b="0" strike="noStrike" spc="-1">
                <a:solidFill>
                  <a:srgbClr val="4A3121"/>
                </a:solidFill>
                <a:latin typeface="TT Commons Pro"/>
              </a:rPr>
              <a:t>JESTEŚMY</a:t>
            </a: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 </a:t>
            </a:r>
            <a:r>
              <a:rPr lang="pl-PL" sz="2400" b="0" strike="noStrike" spc="-1">
                <a:solidFill>
                  <a:srgbClr val="4A3121"/>
                </a:solidFill>
                <a:latin typeface="TT Commons Pro"/>
              </a:rPr>
              <a:t>SPOŁECZNOŚCIĄ</a:t>
            </a: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687"/>
              </a:lnSpc>
            </a:pPr>
            <a:r>
              <a:rPr lang="pl-PL" sz="2400" b="0" strike="noStrike" spc="-1">
                <a:solidFill>
                  <a:srgbClr val="4A3121"/>
                </a:solidFill>
                <a:latin typeface="TT Commons Pro"/>
              </a:rPr>
              <a:t>MĘŻCZYZN</a:t>
            </a: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 I </a:t>
            </a:r>
            <a:r>
              <a:rPr lang="pl-PL" sz="2400" b="0" strike="noStrike" spc="-1">
                <a:solidFill>
                  <a:srgbClr val="4A3121"/>
                </a:solidFill>
                <a:latin typeface="TT Commons Pro"/>
              </a:rPr>
              <a:t>KOBIET.</a:t>
            </a: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687"/>
              </a:lnSpc>
            </a:pPr>
            <a:r>
              <a:rPr lang="pl-PL" sz="2400" b="0" strike="noStrike" spc="-1">
                <a:solidFill>
                  <a:srgbClr val="4A3121"/>
                </a:solidFill>
                <a:latin typeface="TT Commons Pro"/>
              </a:rPr>
              <a:t>MAMY</a:t>
            </a: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 TEN SAM PROBLEM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687"/>
              </a:lnSpc>
            </a:pP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I </a:t>
            </a:r>
            <a:r>
              <a:rPr lang="pl-PL" sz="2400" b="0" strike="noStrike" spc="-1">
                <a:solidFill>
                  <a:srgbClr val="4A3121"/>
                </a:solidFill>
                <a:latin typeface="TT Commons Pro"/>
              </a:rPr>
              <a:t>WSPÓLNY</a:t>
            </a: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 </a:t>
            </a:r>
            <a:r>
              <a:rPr lang="pl-PL" sz="2400" b="0" strike="noStrike" spc="-1">
                <a:solidFill>
                  <a:srgbClr val="4A3121"/>
                </a:solidFill>
                <a:latin typeface="TT Commons Pro"/>
              </a:rPr>
              <a:t>CEL.</a:t>
            </a: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2"/>
          <p:cNvSpPr/>
          <p:nvPr/>
        </p:nvSpPr>
        <p:spPr>
          <a:xfrm>
            <a:off x="2117160" y="321120"/>
            <a:ext cx="5518800" cy="130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5151"/>
              </a:lnSpc>
            </a:pPr>
            <a:r>
              <a:rPr lang="en-US" sz="4600" b="0" strike="noStrike" spc="-1">
                <a:solidFill>
                  <a:srgbClr val="4A3121"/>
                </a:solidFill>
                <a:latin typeface="TT Commons Pro"/>
              </a:rPr>
              <a:t>JAK SIĘ Z NAMI SKONTAKTOWAĆ</a:t>
            </a:r>
            <a:endParaRPr lang="pl-PL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AutoShape 3"/>
          <p:cNvSpPr/>
          <p:nvPr/>
        </p:nvSpPr>
        <p:spPr>
          <a:xfrm>
            <a:off x="2118240" y="1777320"/>
            <a:ext cx="5400360" cy="36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2" name="TextBox 4"/>
          <p:cNvSpPr/>
          <p:nvPr/>
        </p:nvSpPr>
        <p:spPr>
          <a:xfrm>
            <a:off x="848520" y="3422880"/>
            <a:ext cx="4067280" cy="195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2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TT Commons Pro"/>
              </a:rPr>
              <a:t>Biuro Służby Krajowej AA 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TT Commons Pro"/>
              </a:rPr>
              <a:t>Warszawa, ul. Piękna 31/37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TT Commons Pro"/>
              </a:rPr>
              <a:t>Biuro pracuje w godz. 8:00-16:00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TT Commons Pro"/>
              </a:rPr>
              <a:t>tel. 22 828-04-94</a:t>
            </a: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endParaRPr lang="pl-PL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5"/>
          <p:cNvSpPr/>
          <p:nvPr/>
        </p:nvSpPr>
        <p:spPr>
          <a:xfrm>
            <a:off x="365760" y="2134800"/>
            <a:ext cx="1148400" cy="79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270"/>
              </a:lnSpc>
            </a:pPr>
            <a:r>
              <a:rPr lang="en-US" sz="5600" b="0" strike="noStrike" spc="-1">
                <a:solidFill>
                  <a:srgbClr val="4A3121"/>
                </a:solidFill>
                <a:latin typeface="TT Commons Pro"/>
              </a:rPr>
              <a:t>*</a:t>
            </a:r>
            <a:endParaRPr lang="pl-PL" sz="5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AutoShape 6"/>
          <p:cNvSpPr/>
          <p:nvPr/>
        </p:nvSpPr>
        <p:spPr>
          <a:xfrm>
            <a:off x="4808880" y="2300400"/>
            <a:ext cx="360" cy="368424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5" name="TextBox 7"/>
          <p:cNvSpPr/>
          <p:nvPr/>
        </p:nvSpPr>
        <p:spPr>
          <a:xfrm>
            <a:off x="848520" y="2161800"/>
            <a:ext cx="2997720" cy="90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583"/>
              </a:lnSpc>
            </a:pPr>
            <a:r>
              <a:rPr lang="en-US" sz="3200" b="0" strike="noStrike" spc="-1">
                <a:solidFill>
                  <a:srgbClr val="4A3121"/>
                </a:solidFill>
                <a:latin typeface="TT Commons Pro"/>
              </a:rPr>
              <a:t>BIURO SŁUŻBY KRAJOWEJ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8"/>
          <p:cNvSpPr/>
          <p:nvPr/>
        </p:nvSpPr>
        <p:spPr>
          <a:xfrm>
            <a:off x="848520" y="6018840"/>
            <a:ext cx="4067280" cy="73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900"/>
              </a:lnSpc>
            </a:pPr>
            <a:r>
              <a:rPr lang="en-US" sz="2900" b="0" strike="noStrike" spc="-1">
                <a:solidFill>
                  <a:srgbClr val="000000"/>
                </a:solidFill>
                <a:latin typeface="TT Commons Pro"/>
              </a:rPr>
              <a:t>801 033 242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900"/>
              </a:lnSpc>
            </a:pP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9"/>
          <p:cNvSpPr/>
          <p:nvPr/>
        </p:nvSpPr>
        <p:spPr>
          <a:xfrm>
            <a:off x="365760" y="5340240"/>
            <a:ext cx="1148400" cy="79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270"/>
              </a:lnSpc>
            </a:pPr>
            <a:r>
              <a:rPr lang="en-US" sz="5600" b="0" strike="noStrike" spc="-1">
                <a:solidFill>
                  <a:srgbClr val="4A3121"/>
                </a:solidFill>
                <a:latin typeface="TT Commons Pro"/>
              </a:rPr>
              <a:t>*</a:t>
            </a:r>
            <a:endParaRPr lang="pl-PL" sz="5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Box 10"/>
          <p:cNvSpPr/>
          <p:nvPr/>
        </p:nvSpPr>
        <p:spPr>
          <a:xfrm>
            <a:off x="848520" y="5367240"/>
            <a:ext cx="2997720" cy="45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583"/>
              </a:lnSpc>
            </a:pPr>
            <a:r>
              <a:rPr lang="en-US" sz="3200" b="0" strike="noStrike" spc="-1">
                <a:solidFill>
                  <a:srgbClr val="4A3121"/>
                </a:solidFill>
                <a:latin typeface="TT Commons Pro"/>
              </a:rPr>
              <a:t>INFOLINIA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AutoShape 11"/>
          <p:cNvSpPr/>
          <p:nvPr/>
        </p:nvSpPr>
        <p:spPr>
          <a:xfrm>
            <a:off x="4808880" y="5059080"/>
            <a:ext cx="360" cy="368424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0" name="TextBox 12"/>
          <p:cNvSpPr/>
          <p:nvPr/>
        </p:nvSpPr>
        <p:spPr>
          <a:xfrm>
            <a:off x="5685480" y="5984640"/>
            <a:ext cx="4067280" cy="221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900"/>
              </a:lnSpc>
            </a:pPr>
            <a:r>
              <a:rPr lang="en-US" sz="2900" b="0" u="sng" strike="noStrike" spc="-1">
                <a:solidFill>
                  <a:srgbClr val="0000FF"/>
                </a:solidFill>
                <a:uFillTx/>
                <a:latin typeface="TT Commons Pro"/>
                <a:hlinkClick r:id="rId2"/>
              </a:rPr>
              <a:t>aa@aa.org.pl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900"/>
              </a:lnSpc>
            </a:pPr>
            <a:r>
              <a:rPr lang="pl-PL" sz="2900" b="0" strike="noStrike" spc="-1">
                <a:solidFill>
                  <a:srgbClr val="000000"/>
                </a:solidFill>
                <a:latin typeface="TT Commons Pro"/>
              </a:rPr>
              <a:t>Międzyregionalny Koordynator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900"/>
              </a:lnSpc>
            </a:pPr>
            <a:r>
              <a:rPr lang="pl-PL" sz="2900" b="0" strike="noStrike" spc="-1">
                <a:solidFill>
                  <a:srgbClr val="000000"/>
                </a:solidFill>
                <a:latin typeface="TT Commons Pro"/>
              </a:rPr>
              <a:t>Grypy 12 Kroku 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900"/>
              </a:lnSpc>
            </a:pPr>
            <a:r>
              <a:rPr lang="pl-PL" sz="2900" b="0" strike="noStrike" spc="-1">
                <a:solidFill>
                  <a:srgbClr val="000000"/>
                </a:solidFill>
                <a:latin typeface="TT Commons Pro"/>
              </a:rPr>
              <a:t>Tel 453 051 179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900"/>
              </a:lnSpc>
            </a:pP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Box 13"/>
          <p:cNvSpPr/>
          <p:nvPr/>
        </p:nvSpPr>
        <p:spPr>
          <a:xfrm>
            <a:off x="5159160" y="5340240"/>
            <a:ext cx="1148400" cy="79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270"/>
              </a:lnSpc>
            </a:pPr>
            <a:r>
              <a:rPr lang="en-US" sz="5600" b="0" strike="noStrike" spc="-1">
                <a:solidFill>
                  <a:srgbClr val="4A3121"/>
                </a:solidFill>
                <a:latin typeface="TT Commons Pro"/>
              </a:rPr>
              <a:t>*</a:t>
            </a:r>
            <a:endParaRPr lang="pl-PL" sz="5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AutoShape 14"/>
          <p:cNvSpPr/>
          <p:nvPr/>
        </p:nvSpPr>
        <p:spPr>
          <a:xfrm>
            <a:off x="4808880" y="5059080"/>
            <a:ext cx="360" cy="368424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3" name="TextBox 15"/>
          <p:cNvSpPr/>
          <p:nvPr/>
        </p:nvSpPr>
        <p:spPr>
          <a:xfrm>
            <a:off x="5159160" y="5340240"/>
            <a:ext cx="1148400" cy="79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270"/>
              </a:lnSpc>
            </a:pPr>
            <a:r>
              <a:rPr lang="en-US" sz="5600" b="0" strike="noStrike" spc="-1">
                <a:solidFill>
                  <a:srgbClr val="4A3121"/>
                </a:solidFill>
                <a:latin typeface="TT Commons Pro"/>
              </a:rPr>
              <a:t>*</a:t>
            </a:r>
            <a:endParaRPr lang="pl-PL" sz="5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Box 16"/>
          <p:cNvSpPr/>
          <p:nvPr/>
        </p:nvSpPr>
        <p:spPr>
          <a:xfrm>
            <a:off x="5642280" y="5367240"/>
            <a:ext cx="2997720" cy="45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583"/>
              </a:lnSpc>
            </a:pPr>
            <a:r>
              <a:rPr lang="en-US" sz="3200" b="0" strike="noStrike" spc="-1">
                <a:solidFill>
                  <a:srgbClr val="4A3121"/>
                </a:solidFill>
                <a:latin typeface="TT Commons Pro"/>
              </a:rPr>
              <a:t>E-MAIL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Box 17"/>
          <p:cNvSpPr/>
          <p:nvPr/>
        </p:nvSpPr>
        <p:spPr>
          <a:xfrm>
            <a:off x="5685480" y="3332160"/>
            <a:ext cx="406728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900"/>
              </a:lnSpc>
            </a:pPr>
            <a:r>
              <a:rPr lang="en-US" sz="2900" b="0" strike="noStrike" spc="-1">
                <a:solidFill>
                  <a:srgbClr val="000000"/>
                </a:solidFill>
                <a:latin typeface="TT Commons Pro"/>
              </a:rPr>
              <a:t>www.aa.org.pl</a:t>
            </a:r>
            <a:endParaRPr lang="pl-PL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Box 18"/>
          <p:cNvSpPr/>
          <p:nvPr/>
        </p:nvSpPr>
        <p:spPr>
          <a:xfrm>
            <a:off x="5159160" y="2180880"/>
            <a:ext cx="1148400" cy="79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270"/>
              </a:lnSpc>
            </a:pPr>
            <a:r>
              <a:rPr lang="en-US" sz="5600" b="0" strike="noStrike" spc="-1">
                <a:solidFill>
                  <a:srgbClr val="4A3121"/>
                </a:solidFill>
                <a:latin typeface="TT Commons Pro"/>
              </a:rPr>
              <a:t>*</a:t>
            </a:r>
            <a:endParaRPr lang="pl-PL" sz="5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Box 19"/>
          <p:cNvSpPr/>
          <p:nvPr/>
        </p:nvSpPr>
        <p:spPr>
          <a:xfrm>
            <a:off x="5159160" y="2180880"/>
            <a:ext cx="1148400" cy="79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270"/>
              </a:lnSpc>
            </a:pPr>
            <a:r>
              <a:rPr lang="en-US" sz="5600" b="0" strike="noStrike" spc="-1">
                <a:solidFill>
                  <a:srgbClr val="4A3121"/>
                </a:solidFill>
                <a:latin typeface="TT Commons Pro"/>
              </a:rPr>
              <a:t>*</a:t>
            </a:r>
            <a:endParaRPr lang="pl-PL" sz="5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Box 20"/>
          <p:cNvSpPr/>
          <p:nvPr/>
        </p:nvSpPr>
        <p:spPr>
          <a:xfrm>
            <a:off x="5642280" y="2207520"/>
            <a:ext cx="2997720" cy="136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583"/>
              </a:lnSpc>
            </a:pPr>
            <a:r>
              <a:rPr lang="en-US" sz="3200" b="0" strike="noStrike" spc="-1">
                <a:solidFill>
                  <a:srgbClr val="4A3121"/>
                </a:solidFill>
                <a:latin typeface="TT Commons Pro"/>
              </a:rPr>
              <a:t>STRONA INTERNETOWA</a:t>
            </a: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2"/>
          <p:cNvSpPr/>
          <p:nvPr/>
        </p:nvSpPr>
        <p:spPr>
          <a:xfrm>
            <a:off x="365760" y="1710720"/>
            <a:ext cx="4251600" cy="36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74" name="Group 3"/>
          <p:cNvGrpSpPr/>
          <p:nvPr/>
        </p:nvGrpSpPr>
        <p:grpSpPr>
          <a:xfrm>
            <a:off x="0" y="1980000"/>
            <a:ext cx="3020760" cy="5334480"/>
            <a:chOff x="0" y="1980000"/>
            <a:chExt cx="3020760" cy="5334480"/>
          </a:xfrm>
        </p:grpSpPr>
        <p:pic>
          <p:nvPicPr>
            <p:cNvPr id="75" name="Picture 4"/>
            <p:cNvPicPr/>
            <p:nvPr/>
          </p:nvPicPr>
          <p:blipFill>
            <a:blip r:embed="rId2"/>
            <a:srcRect l="7454" r="7454"/>
            <a:stretch/>
          </p:blipFill>
          <p:spPr>
            <a:xfrm>
              <a:off x="0" y="1980000"/>
              <a:ext cx="3020760" cy="5334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6" name="TextBox 5"/>
          <p:cNvSpPr/>
          <p:nvPr/>
        </p:nvSpPr>
        <p:spPr>
          <a:xfrm>
            <a:off x="365760" y="412200"/>
            <a:ext cx="1165680" cy="89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7044"/>
              </a:lnSpc>
            </a:pPr>
            <a:r>
              <a:rPr lang="en-US" sz="6290" b="0" strike="noStrike" spc="-1">
                <a:solidFill>
                  <a:srgbClr val="4A3121"/>
                </a:solidFill>
                <a:latin typeface="TT Commons Pro"/>
              </a:rPr>
              <a:t>1.</a:t>
            </a:r>
            <a:endParaRPr lang="pl-PL" sz="6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TextBox 6"/>
          <p:cNvSpPr/>
          <p:nvPr/>
        </p:nvSpPr>
        <p:spPr>
          <a:xfrm>
            <a:off x="1358280" y="512280"/>
            <a:ext cx="4105800" cy="121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195"/>
              </a:lnSpc>
            </a:pPr>
            <a:r>
              <a:rPr lang="en-US" sz="2850" b="0" strike="noStrike" spc="-1">
                <a:solidFill>
                  <a:srgbClr val="4A3121"/>
                </a:solidFill>
                <a:latin typeface="TT Commons Pro"/>
              </a:rPr>
              <a:t>KIM JESTEŚMY I JAK DZIAŁAMY</a:t>
            </a:r>
            <a:endParaRPr lang="pl-PL" sz="28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95"/>
              </a:lnSpc>
            </a:pPr>
            <a:endParaRPr lang="pl-PL" sz="28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Box 7"/>
          <p:cNvSpPr/>
          <p:nvPr/>
        </p:nvSpPr>
        <p:spPr>
          <a:xfrm>
            <a:off x="3443400" y="1989720"/>
            <a:ext cx="5986080" cy="136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687"/>
              </a:lnSpc>
            </a:pP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Nie ma w AA żadnych składek ani opłat, jesteśmy samowystarczalni poprzez własne dobrowolne datki.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687"/>
              </a:lnSpc>
            </a:pP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Box 8"/>
          <p:cNvSpPr/>
          <p:nvPr/>
        </p:nvSpPr>
        <p:spPr>
          <a:xfrm>
            <a:off x="3415680" y="3347640"/>
            <a:ext cx="6013800" cy="6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687"/>
              </a:lnSpc>
            </a:pPr>
            <a:r>
              <a:rPr lang="en-US" sz="2400" b="0" strike="noStrike" spc="-1">
                <a:solidFill>
                  <a:srgbClr val="4A3121"/>
                </a:solidFill>
                <a:latin typeface="TT Commons Pro Bold"/>
              </a:rPr>
              <a:t>UCZESTNICTWO W AA NIC NIE KOSZTUJE.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Box 9"/>
          <p:cNvSpPr/>
          <p:nvPr/>
        </p:nvSpPr>
        <p:spPr>
          <a:xfrm>
            <a:off x="3443400" y="3970080"/>
            <a:ext cx="5986080" cy="204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687"/>
              </a:lnSpc>
            </a:pP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Wspólnota AA nie jest związana z żadną sektą, wyznaniem, działalnością polityczną, organizacją lub instytucją, nie angażuje się w żadne publiczne polemiki, nie popiera ani nie zwalcza żadnych poglądów.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Box 10"/>
          <p:cNvSpPr/>
          <p:nvPr/>
        </p:nvSpPr>
        <p:spPr>
          <a:xfrm>
            <a:off x="3443400" y="5928120"/>
            <a:ext cx="5812920" cy="136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687"/>
              </a:lnSpc>
            </a:pPr>
            <a:r>
              <a:rPr lang="en-US" sz="2400" b="0" strike="noStrike" spc="-1">
                <a:solidFill>
                  <a:srgbClr val="4A3121"/>
                </a:solidFill>
                <a:latin typeface="TT Commons Pro Bold"/>
              </a:rPr>
              <a:t>NIE ŁĄCZYMY SIĘ, NIE KONKURUJEMY, ALE WSPÓŁDZIAŁAMY W CELU NIESIENIA POSŁANIA.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utoShape 2"/>
          <p:cNvSpPr/>
          <p:nvPr/>
        </p:nvSpPr>
        <p:spPr>
          <a:xfrm>
            <a:off x="365760" y="1710720"/>
            <a:ext cx="4251600" cy="36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Freeform 3"/>
          <p:cNvSpPr/>
          <p:nvPr/>
        </p:nvSpPr>
        <p:spPr>
          <a:xfrm>
            <a:off x="4181040" y="2126880"/>
            <a:ext cx="5960520" cy="5187600"/>
          </a:xfrm>
          <a:custGeom>
            <a:avLst/>
            <a:gdLst>
              <a:gd name="textAreaLeft" fmla="*/ 0 w 5960520"/>
              <a:gd name="textAreaRight" fmla="*/ 5961240 w 5960520"/>
              <a:gd name="textAreaTop" fmla="*/ 0 h 5187600"/>
              <a:gd name="textAreaBottom" fmla="*/ 5188320 h 5187600"/>
            </a:gdLst>
            <a:ahLst/>
            <a:cxnLst/>
            <a:rect l="textAreaLeft" t="textAreaTop" r="textAreaRight" b="textAreaBottom"/>
            <a:pathLst>
              <a:path w="5961060" h="5188242">
                <a:moveTo>
                  <a:pt x="0" y="0"/>
                </a:moveTo>
                <a:lnTo>
                  <a:pt x="5961060" y="0"/>
                </a:lnTo>
                <a:lnTo>
                  <a:pt x="5961060" y="5188242"/>
                </a:lnTo>
                <a:lnTo>
                  <a:pt x="0" y="51882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4" name="TextBox 4"/>
          <p:cNvSpPr/>
          <p:nvPr/>
        </p:nvSpPr>
        <p:spPr>
          <a:xfrm>
            <a:off x="365760" y="412200"/>
            <a:ext cx="1165680" cy="89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7044"/>
              </a:lnSpc>
            </a:pPr>
            <a:r>
              <a:rPr lang="en-US" sz="6290" b="0" strike="noStrike" spc="-1">
                <a:solidFill>
                  <a:srgbClr val="4A3121"/>
                </a:solidFill>
                <a:latin typeface="TT Commons Pro"/>
              </a:rPr>
              <a:t>1.</a:t>
            </a:r>
            <a:endParaRPr lang="pl-PL" sz="6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Box 5"/>
          <p:cNvSpPr/>
          <p:nvPr/>
        </p:nvSpPr>
        <p:spPr>
          <a:xfrm>
            <a:off x="1358280" y="512280"/>
            <a:ext cx="4105800" cy="121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195"/>
              </a:lnSpc>
            </a:pPr>
            <a:r>
              <a:rPr lang="en-US" sz="2850" b="0" strike="noStrike" spc="-1">
                <a:solidFill>
                  <a:srgbClr val="4A3121"/>
                </a:solidFill>
                <a:latin typeface="TT Commons Pro"/>
              </a:rPr>
              <a:t>KIM JESTEŚMY I JAK DZIAŁAMY</a:t>
            </a:r>
            <a:endParaRPr lang="pl-PL" sz="28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95"/>
              </a:lnSpc>
            </a:pPr>
            <a:endParaRPr lang="pl-PL" sz="28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Box 6"/>
          <p:cNvSpPr/>
          <p:nvPr/>
        </p:nvSpPr>
        <p:spPr>
          <a:xfrm>
            <a:off x="401400" y="2626200"/>
            <a:ext cx="3476160" cy="204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687"/>
              </a:lnSpc>
            </a:pP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Chcemy po prostu trwać w trzeźwości i pomagać innym, by mieli też tę wspaniałą szansę z jakiej my już skorzystaliśmy.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7"/>
          <p:cNvSpPr/>
          <p:nvPr/>
        </p:nvSpPr>
        <p:spPr>
          <a:xfrm>
            <a:off x="401400" y="5212800"/>
            <a:ext cx="4411080" cy="102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687"/>
              </a:lnSpc>
            </a:pPr>
            <a:r>
              <a:rPr lang="en-US" sz="2400" b="0" strike="noStrike" spc="-1">
                <a:solidFill>
                  <a:srgbClr val="4A3121"/>
                </a:solidFill>
                <a:latin typeface="TT Commons Pro Bold"/>
              </a:rPr>
              <a:t>KAŻDY Z NAS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687"/>
              </a:lnSpc>
            </a:pPr>
            <a:r>
              <a:rPr lang="en-US" sz="2400" b="0" strike="noStrike" spc="-1">
                <a:solidFill>
                  <a:srgbClr val="4A3121"/>
                </a:solidFill>
                <a:latin typeface="TT Commons Pro Bold"/>
              </a:rPr>
              <a:t>SAM DECYDUJE,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687"/>
              </a:lnSpc>
            </a:pPr>
            <a:r>
              <a:rPr lang="en-US" sz="2400" b="0" strike="noStrike" spc="-1">
                <a:solidFill>
                  <a:srgbClr val="4A3121"/>
                </a:solidFill>
                <a:latin typeface="TT Commons Pro Bold"/>
              </a:rPr>
              <a:t>CZY NALEŻY DO AA. 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utoShape 2"/>
          <p:cNvSpPr/>
          <p:nvPr/>
        </p:nvSpPr>
        <p:spPr>
          <a:xfrm>
            <a:off x="365760" y="1710720"/>
            <a:ext cx="4251600" cy="36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9" name="Freeform 3"/>
          <p:cNvSpPr/>
          <p:nvPr/>
        </p:nvSpPr>
        <p:spPr>
          <a:xfrm>
            <a:off x="0" y="1941120"/>
            <a:ext cx="3130920" cy="5373360"/>
          </a:xfrm>
          <a:custGeom>
            <a:avLst/>
            <a:gdLst>
              <a:gd name="textAreaLeft" fmla="*/ 0 w 3130920"/>
              <a:gd name="textAreaRight" fmla="*/ 3131640 w 3130920"/>
              <a:gd name="textAreaTop" fmla="*/ 0 h 5373360"/>
              <a:gd name="textAreaBottom" fmla="*/ 5374080 h 5373360"/>
            </a:gdLst>
            <a:ahLst/>
            <a:cxnLst/>
            <a:rect l="textAreaLeft" t="textAreaTop" r="textAreaRight" b="textAreaBottom"/>
            <a:pathLst>
              <a:path w="3131578" h="5374230">
                <a:moveTo>
                  <a:pt x="0" y="0"/>
                </a:moveTo>
                <a:lnTo>
                  <a:pt x="3131578" y="0"/>
                </a:lnTo>
                <a:lnTo>
                  <a:pt x="3131578" y="5374230"/>
                </a:lnTo>
                <a:lnTo>
                  <a:pt x="0" y="537423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TextBox 4"/>
          <p:cNvSpPr/>
          <p:nvPr/>
        </p:nvSpPr>
        <p:spPr>
          <a:xfrm>
            <a:off x="365760" y="412200"/>
            <a:ext cx="1165680" cy="89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7044"/>
              </a:lnSpc>
            </a:pPr>
            <a:r>
              <a:rPr lang="en-US" sz="6290" b="0" strike="noStrike" spc="-1">
                <a:solidFill>
                  <a:srgbClr val="4A3121"/>
                </a:solidFill>
                <a:latin typeface="TT Commons Pro"/>
              </a:rPr>
              <a:t>1.</a:t>
            </a:r>
            <a:endParaRPr lang="pl-PL" sz="6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5"/>
          <p:cNvSpPr/>
          <p:nvPr/>
        </p:nvSpPr>
        <p:spPr>
          <a:xfrm>
            <a:off x="1358280" y="512280"/>
            <a:ext cx="4105800" cy="81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195"/>
              </a:lnSpc>
            </a:pPr>
            <a:r>
              <a:rPr lang="en-US" sz="2850" b="0" strike="noStrike" spc="-1">
                <a:solidFill>
                  <a:srgbClr val="4A3121"/>
                </a:solidFill>
                <a:latin typeface="TT Commons Pro"/>
              </a:rPr>
              <a:t>JAK DZIAŁAMY</a:t>
            </a:r>
            <a:endParaRPr lang="pl-PL" sz="28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95"/>
              </a:lnSpc>
            </a:pPr>
            <a:endParaRPr lang="pl-PL" sz="28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6"/>
          <p:cNvSpPr/>
          <p:nvPr/>
        </p:nvSpPr>
        <p:spPr>
          <a:xfrm>
            <a:off x="3319200" y="3080880"/>
            <a:ext cx="6341400" cy="306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582840" lvl="1" indent="-291600" defTabSz="914400">
              <a:lnSpc>
                <a:spcPts val="3022"/>
              </a:lnSpc>
              <a:buClr>
                <a:srgbClr val="4A3121"/>
              </a:buClr>
              <a:buFont typeface="Arial"/>
              <a:buChar char="•"/>
            </a:pPr>
            <a:r>
              <a:rPr lang="en-US" sz="2700" b="0" strike="noStrike" spc="-1">
                <a:solidFill>
                  <a:srgbClr val="4A3121"/>
                </a:solidFill>
                <a:latin typeface="TT Commons Pro"/>
              </a:rPr>
              <a:t>POPRZEZ GRUPY G12K – OSOBISTY KONTAKT</a:t>
            </a:r>
            <a:endParaRPr lang="pl-PL" sz="27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022"/>
              </a:lnSpc>
            </a:pPr>
            <a:endParaRPr lang="pl-PL" sz="2700" b="0" strike="noStrike" spc="-1">
              <a:solidFill>
                <a:srgbClr val="000000"/>
              </a:solidFill>
              <a:latin typeface="Arial"/>
            </a:endParaRPr>
          </a:p>
          <a:p>
            <a:pPr marL="582840" lvl="1" indent="-291600" defTabSz="914400">
              <a:lnSpc>
                <a:spcPts val="3022"/>
              </a:lnSpc>
              <a:buClr>
                <a:srgbClr val="4A3121"/>
              </a:buClr>
              <a:buFont typeface="Arial"/>
              <a:buChar char="•"/>
            </a:pPr>
            <a:r>
              <a:rPr lang="en-US" sz="2700" b="0" strike="noStrike" spc="-1">
                <a:solidFill>
                  <a:srgbClr val="4A3121"/>
                </a:solidFill>
                <a:latin typeface="TT Commons Pro"/>
              </a:rPr>
              <a:t>MITYNGI- spotkania  </a:t>
            </a:r>
            <a:endParaRPr lang="pl-PL" sz="27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022"/>
              </a:lnSpc>
            </a:pPr>
            <a:endParaRPr lang="pl-PL" sz="2700" b="0" strike="noStrike" spc="-1">
              <a:solidFill>
                <a:srgbClr val="000000"/>
              </a:solidFill>
              <a:latin typeface="Arial"/>
            </a:endParaRPr>
          </a:p>
          <a:p>
            <a:pPr marL="582840" lvl="1" indent="-291600" defTabSz="914400">
              <a:lnSpc>
                <a:spcPts val="3022"/>
              </a:lnSpc>
              <a:buClr>
                <a:srgbClr val="4A3121"/>
              </a:buClr>
              <a:buFont typeface="Arial"/>
              <a:buChar char="•"/>
            </a:pPr>
            <a:r>
              <a:rPr lang="en-US" sz="2700" b="0" strike="noStrike" spc="-1">
                <a:solidFill>
                  <a:srgbClr val="4A3121"/>
                </a:solidFill>
                <a:latin typeface="TT Commons Pro"/>
              </a:rPr>
              <a:t>INFOLINIA I CHAT INTERNETOWY</a:t>
            </a:r>
            <a:endParaRPr lang="pl-PL" sz="27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022"/>
              </a:lnSpc>
            </a:pPr>
            <a:endParaRPr lang="pl-PL" sz="2700" b="0" strike="noStrike" spc="-1">
              <a:solidFill>
                <a:srgbClr val="000000"/>
              </a:solidFill>
              <a:latin typeface="Arial"/>
            </a:endParaRPr>
          </a:p>
          <a:p>
            <a:pPr marL="582840" lvl="1" indent="-291600" defTabSz="914400">
              <a:lnSpc>
                <a:spcPts val="3022"/>
              </a:lnSpc>
              <a:buClr>
                <a:srgbClr val="4A3121"/>
              </a:buClr>
              <a:buFont typeface="Arial"/>
              <a:buChar char="•"/>
            </a:pPr>
            <a:r>
              <a:rPr lang="en-US" sz="2700" b="0" strike="noStrike" spc="-1">
                <a:solidFill>
                  <a:srgbClr val="4A3121"/>
                </a:solidFill>
                <a:latin typeface="TT Commons Pro"/>
              </a:rPr>
              <a:t>TYMCZASOWY „SPONSOR”</a:t>
            </a:r>
            <a:endParaRPr lang="pl-PL" sz="27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2"/>
          <p:cNvSpPr/>
          <p:nvPr/>
        </p:nvSpPr>
        <p:spPr>
          <a:xfrm>
            <a:off x="365760" y="1710720"/>
            <a:ext cx="2626200" cy="36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4" name="Freeform 3"/>
          <p:cNvSpPr/>
          <p:nvPr/>
        </p:nvSpPr>
        <p:spPr>
          <a:xfrm>
            <a:off x="5557320" y="5418000"/>
            <a:ext cx="3934080" cy="775440"/>
          </a:xfrm>
          <a:custGeom>
            <a:avLst/>
            <a:gdLst>
              <a:gd name="textAreaLeft" fmla="*/ 0 w 3934080"/>
              <a:gd name="textAreaRight" fmla="*/ 3934800 w 3934080"/>
              <a:gd name="textAreaTop" fmla="*/ 0 h 775440"/>
              <a:gd name="textAreaBottom" fmla="*/ 776160 h 775440"/>
            </a:gdLst>
            <a:ahLst/>
            <a:cxnLst/>
            <a:rect l="textAreaLeft" t="textAreaTop" r="textAreaRight" b="textAreaBottom"/>
            <a:pathLst>
              <a:path w="3934921" h="776185">
                <a:moveTo>
                  <a:pt x="0" y="0"/>
                </a:moveTo>
                <a:lnTo>
                  <a:pt x="3934921" y="0"/>
                </a:lnTo>
                <a:lnTo>
                  <a:pt x="3934921" y="776186"/>
                </a:lnTo>
                <a:lnTo>
                  <a:pt x="0" y="7761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95" name="Group 4"/>
          <p:cNvGrpSpPr/>
          <p:nvPr/>
        </p:nvGrpSpPr>
        <p:grpSpPr>
          <a:xfrm>
            <a:off x="1679760" y="2014920"/>
            <a:ext cx="6157080" cy="5387400"/>
            <a:chOff x="1679760" y="2014920"/>
            <a:chExt cx="6157080" cy="5387400"/>
          </a:xfrm>
        </p:grpSpPr>
        <p:sp>
          <p:nvSpPr>
            <p:cNvPr id="96" name="Freeform 5"/>
            <p:cNvSpPr/>
            <p:nvPr/>
          </p:nvSpPr>
          <p:spPr>
            <a:xfrm rot="10800000">
              <a:off x="1679760" y="2014560"/>
              <a:ext cx="6157080" cy="5387400"/>
            </a:xfrm>
            <a:custGeom>
              <a:avLst/>
              <a:gdLst>
                <a:gd name="textAreaLeft" fmla="*/ 0 w 6157080"/>
                <a:gd name="textAreaRight" fmla="*/ 6157800 w 6157080"/>
                <a:gd name="textAreaTop" fmla="*/ 0 h 5387400"/>
                <a:gd name="textAreaBottom" fmla="*/ 5388120 h 5387400"/>
              </a:gdLst>
              <a:ahLst/>
              <a:cxnLst/>
              <a:rect l="textAreaLeft" t="textAreaTop" r="textAreaRight" b="textAreaBottom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6A6A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pl-PL" sz="180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97" name="TextBox 6"/>
            <p:cNvSpPr/>
            <p:nvPr/>
          </p:nvSpPr>
          <p:spPr>
            <a:xfrm rot="10800000">
              <a:off x="2641680" y="2399760"/>
              <a:ext cx="4232880" cy="2717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 defTabSz="914400">
                <a:lnSpc>
                  <a:spcPts val="1959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98" name="AutoShape 7"/>
          <p:cNvSpPr/>
          <p:nvPr/>
        </p:nvSpPr>
        <p:spPr>
          <a:xfrm flipH="1">
            <a:off x="3963600" y="5730840"/>
            <a:ext cx="1635840" cy="360"/>
          </a:xfrm>
          <a:prstGeom prst="line">
            <a:avLst/>
          </a:prstGeom>
          <a:ln w="57150" cap="rnd">
            <a:solidFill>
              <a:srgbClr val="73737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" name="AutoShape 8"/>
          <p:cNvSpPr/>
          <p:nvPr/>
        </p:nvSpPr>
        <p:spPr>
          <a:xfrm flipH="1">
            <a:off x="3463560" y="4855680"/>
            <a:ext cx="2622240" cy="360"/>
          </a:xfrm>
          <a:prstGeom prst="line">
            <a:avLst/>
          </a:prstGeom>
          <a:ln w="57150" cap="rnd">
            <a:solidFill>
              <a:srgbClr val="73737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AutoShape 9"/>
          <p:cNvSpPr/>
          <p:nvPr/>
        </p:nvSpPr>
        <p:spPr>
          <a:xfrm flipH="1">
            <a:off x="2972520" y="3966120"/>
            <a:ext cx="3619440" cy="360"/>
          </a:xfrm>
          <a:prstGeom prst="line">
            <a:avLst/>
          </a:prstGeom>
          <a:ln w="57150" cap="rnd">
            <a:solidFill>
              <a:srgbClr val="73737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1" name="AutoShape 10"/>
          <p:cNvSpPr/>
          <p:nvPr/>
        </p:nvSpPr>
        <p:spPr>
          <a:xfrm flipH="1">
            <a:off x="2439000" y="3012480"/>
            <a:ext cx="4674960" cy="360"/>
          </a:xfrm>
          <a:prstGeom prst="line">
            <a:avLst/>
          </a:prstGeom>
          <a:ln w="57150" cap="rnd">
            <a:solidFill>
              <a:srgbClr val="73737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TextBox 11"/>
          <p:cNvSpPr/>
          <p:nvPr/>
        </p:nvSpPr>
        <p:spPr>
          <a:xfrm>
            <a:off x="365760" y="412200"/>
            <a:ext cx="1165680" cy="89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7044"/>
              </a:lnSpc>
            </a:pPr>
            <a:r>
              <a:rPr lang="en-US" sz="6290" b="0" strike="noStrike" spc="-1">
                <a:solidFill>
                  <a:srgbClr val="4A3121"/>
                </a:solidFill>
                <a:latin typeface="TT Commons Pro"/>
              </a:rPr>
              <a:t>1.</a:t>
            </a:r>
            <a:endParaRPr lang="pl-PL" sz="6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12"/>
          <p:cNvSpPr/>
          <p:nvPr/>
        </p:nvSpPr>
        <p:spPr>
          <a:xfrm>
            <a:off x="1358280" y="512280"/>
            <a:ext cx="4105800" cy="81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195"/>
              </a:lnSpc>
            </a:pPr>
            <a:r>
              <a:rPr lang="en-US" sz="2850" b="0" strike="noStrike" spc="-1">
                <a:solidFill>
                  <a:srgbClr val="4A3121"/>
                </a:solidFill>
                <a:latin typeface="TT Commons Pro"/>
              </a:rPr>
              <a:t>JAK DZIAŁAMY</a:t>
            </a:r>
            <a:endParaRPr lang="pl-PL" sz="28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95"/>
              </a:lnSpc>
            </a:pPr>
            <a:endParaRPr lang="pl-PL" sz="28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Box 13"/>
          <p:cNvSpPr/>
          <p:nvPr/>
        </p:nvSpPr>
        <p:spPr>
          <a:xfrm>
            <a:off x="5464800" y="513000"/>
            <a:ext cx="4026600" cy="102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687"/>
              </a:lnSpc>
            </a:pP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Struktura AA w Polsce - 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687"/>
              </a:lnSpc>
            </a:pPr>
            <a:r>
              <a:rPr lang="en-US" sz="2400" b="0" strike="noStrike" spc="-1">
                <a:solidFill>
                  <a:srgbClr val="4A3121"/>
                </a:solidFill>
                <a:latin typeface="TT Commons Pro"/>
              </a:rPr>
              <a:t>jak to wygląda organizacyjnie: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Box 14"/>
          <p:cNvSpPr/>
          <p:nvPr/>
        </p:nvSpPr>
        <p:spPr>
          <a:xfrm>
            <a:off x="3024360" y="2371680"/>
            <a:ext cx="3515040" cy="76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3022"/>
              </a:lnSpc>
            </a:pPr>
            <a:r>
              <a:rPr lang="en-US" sz="2700" b="0" strike="noStrike" spc="-1">
                <a:solidFill>
                  <a:srgbClr val="EBE8E5"/>
                </a:solidFill>
                <a:latin typeface="TT Commons Pro Bold Italics"/>
              </a:rPr>
              <a:t>GRUPY (PONAD 2700)</a:t>
            </a:r>
            <a:endParaRPr lang="pl-PL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Box 15"/>
          <p:cNvSpPr/>
          <p:nvPr/>
        </p:nvSpPr>
        <p:spPr>
          <a:xfrm>
            <a:off x="2849400" y="3316680"/>
            <a:ext cx="3865680" cy="72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843"/>
              </a:lnSpc>
            </a:pPr>
            <a:r>
              <a:rPr lang="en-US" sz="2540" b="0" strike="noStrike" spc="-1">
                <a:solidFill>
                  <a:srgbClr val="EBE8E5"/>
                </a:solidFill>
                <a:latin typeface="TT Commons Pro Bold Italics"/>
              </a:rPr>
              <a:t>INTERGRUPY (OKOŁO 80)</a:t>
            </a:r>
            <a:endParaRPr lang="pl-PL" sz="2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Box 16"/>
          <p:cNvSpPr/>
          <p:nvPr/>
        </p:nvSpPr>
        <p:spPr>
          <a:xfrm>
            <a:off x="3828960" y="4214160"/>
            <a:ext cx="1906560" cy="6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687"/>
              </a:lnSpc>
            </a:pPr>
            <a:r>
              <a:rPr lang="en-US" sz="2400" b="0" strike="noStrike" spc="-1">
                <a:solidFill>
                  <a:srgbClr val="EBE8E5"/>
                </a:solidFill>
                <a:latin typeface="TT Commons Pro Bold Italics"/>
              </a:rPr>
              <a:t>REGIONY (14)</a:t>
            </a:r>
            <a:endParaRPr lang="pl-P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17"/>
          <p:cNvSpPr/>
          <p:nvPr/>
        </p:nvSpPr>
        <p:spPr>
          <a:xfrm>
            <a:off x="3666960" y="4985640"/>
            <a:ext cx="2214720" cy="81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129"/>
              </a:lnSpc>
            </a:pPr>
            <a:r>
              <a:rPr lang="en-US" sz="1900" b="0" strike="noStrike" spc="-1">
                <a:solidFill>
                  <a:srgbClr val="EBE8E5"/>
                </a:solidFill>
                <a:latin typeface="TT Commons Pro Bold Italics"/>
              </a:rPr>
              <a:t>KONFERENCJA </a:t>
            </a:r>
            <a:endParaRPr lang="pl-PL" sz="19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2129"/>
              </a:lnSpc>
            </a:pPr>
            <a:r>
              <a:rPr lang="en-US" sz="1900" b="0" strike="noStrike" spc="-1">
                <a:solidFill>
                  <a:srgbClr val="EBE8E5"/>
                </a:solidFill>
                <a:latin typeface="TT Commons Pro Bold Italics"/>
              </a:rPr>
              <a:t>SŁUŻBY KRAJOWEJ</a:t>
            </a:r>
            <a:endParaRPr lang="pl-PL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18"/>
          <p:cNvSpPr/>
          <p:nvPr/>
        </p:nvSpPr>
        <p:spPr>
          <a:xfrm>
            <a:off x="4204800" y="5873760"/>
            <a:ext cx="1139040" cy="113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239"/>
              </a:lnSpc>
            </a:pPr>
            <a:r>
              <a:rPr lang="en-US" sz="2000" b="0" strike="noStrike" spc="-1">
                <a:solidFill>
                  <a:srgbClr val="EBE8E5"/>
                </a:solidFill>
                <a:latin typeface="TT Commons Pro Bold Italics"/>
              </a:rPr>
              <a:t>RADA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2239"/>
              </a:lnSpc>
            </a:pPr>
            <a:r>
              <a:rPr lang="en-US" sz="2000" b="0" strike="noStrike" spc="-1">
                <a:solidFill>
                  <a:srgbClr val="EBE8E5"/>
                </a:solidFill>
                <a:latin typeface="TT Commons Pro Bold Italics"/>
              </a:rPr>
              <a:t> POWIER-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2239"/>
              </a:lnSpc>
            </a:pPr>
            <a:r>
              <a:rPr lang="en-US" sz="2000" b="0" strike="noStrike" spc="-1">
                <a:solidFill>
                  <a:srgbClr val="EBE8E5"/>
                </a:solidFill>
                <a:latin typeface="TT Commons Pro Bold Italics"/>
              </a:rPr>
              <a:t>NIKÓW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Box 19"/>
          <p:cNvSpPr/>
          <p:nvPr/>
        </p:nvSpPr>
        <p:spPr>
          <a:xfrm>
            <a:off x="5762160" y="5611320"/>
            <a:ext cx="3632760" cy="65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2574"/>
              </a:lnSpc>
            </a:pPr>
            <a:r>
              <a:rPr lang="en-US" sz="2300" b="0" strike="noStrike" spc="-1">
                <a:solidFill>
                  <a:srgbClr val="EBE8E5"/>
                </a:solidFill>
                <a:latin typeface="TT Commons Pro Bold Italics"/>
              </a:rPr>
              <a:t>BIURO SŁUŻBY KRAJOWEJ</a:t>
            </a:r>
            <a:endParaRPr lang="pl-PL" sz="2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utoShape 2"/>
          <p:cNvSpPr/>
          <p:nvPr/>
        </p:nvSpPr>
        <p:spPr>
          <a:xfrm>
            <a:off x="365760" y="1710720"/>
            <a:ext cx="4251600" cy="36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2" name="TextBox 3"/>
          <p:cNvSpPr/>
          <p:nvPr/>
        </p:nvSpPr>
        <p:spPr>
          <a:xfrm>
            <a:off x="1532160" y="1823040"/>
            <a:ext cx="8220600" cy="802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539640" lvl="1" indent="-270000" defTabSz="914400">
              <a:lnSpc>
                <a:spcPts val="3325"/>
              </a:lnSpc>
              <a:buClr>
                <a:srgbClr val="4A3121"/>
              </a:buClr>
              <a:buFont typeface="Arial"/>
              <a:buChar char="•"/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Nie prowadzimy spisów członków ani historii ich choroby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270000" defTabSz="914400">
              <a:lnSpc>
                <a:spcPts val="3325"/>
              </a:lnSpc>
              <a:buClr>
                <a:srgbClr val="4A3121"/>
              </a:buClr>
              <a:buFont typeface="Arial"/>
              <a:buChar char="•"/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Nie angażujemy się w badania ani ich nie sponsorujemy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270000" defTabSz="914400">
              <a:lnSpc>
                <a:spcPts val="3325"/>
              </a:lnSpc>
              <a:buClr>
                <a:srgbClr val="4A3121"/>
              </a:buClr>
              <a:buFont typeface="Arial"/>
              <a:buChar char="•"/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Nie tropimy i nie usiłujemy kontrolować swoich członków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270000" defTabSz="914400">
              <a:lnSpc>
                <a:spcPts val="3325"/>
              </a:lnSpc>
              <a:buClr>
                <a:srgbClr val="4A3121"/>
              </a:buClr>
              <a:buFont typeface="Arial"/>
              <a:buChar char="•"/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Nie stawiamy diagnoz i prognoz medycznych ani psychiatrycznych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270000" defTabSz="914400">
              <a:lnSpc>
                <a:spcPts val="3325"/>
              </a:lnSpc>
              <a:buClr>
                <a:srgbClr val="4A3121"/>
              </a:buClr>
              <a:buFont typeface="Arial"/>
              <a:buChar char="•"/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Nie udzielamy pomocy w odtruwaniu, pielęgnacji czy rekonwalescencji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270000" defTabSz="914400">
              <a:lnSpc>
                <a:spcPts val="3325"/>
              </a:lnSpc>
              <a:buClr>
                <a:srgbClr val="4A3121"/>
              </a:buClr>
              <a:buFont typeface="Arial"/>
              <a:buChar char="•"/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Nie bierzemy udziału w praktykach religijnych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270000" defTabSz="914400">
              <a:lnSpc>
                <a:spcPts val="3325"/>
              </a:lnSpc>
              <a:buClr>
                <a:srgbClr val="4A3121"/>
              </a:buClr>
              <a:buFont typeface="Arial"/>
              <a:buChar char="•"/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Nie zapewniamy mieszkania, wyżywienia, ubrania i pracy, pieniędzy lub innych dóbr czy usług społecznych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270000" defTabSz="914400">
              <a:lnSpc>
                <a:spcPts val="3325"/>
              </a:lnSpc>
              <a:buClr>
                <a:srgbClr val="4A3121"/>
              </a:buClr>
              <a:buFont typeface="Arial"/>
              <a:buChar char="•"/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Nie zapewniamy konsultacji domowych ani zawodowych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270000" defTabSz="914400">
              <a:lnSpc>
                <a:spcPts val="3325"/>
              </a:lnSpc>
              <a:buClr>
                <a:srgbClr val="4A3121"/>
              </a:buClr>
              <a:buFont typeface="Arial"/>
              <a:buChar char="•"/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Nie dajemy listów polecających do więzień, sądów, prawników, organizacji społecznych, pracodawców itp.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Freeform 4"/>
          <p:cNvSpPr/>
          <p:nvPr/>
        </p:nvSpPr>
        <p:spPr>
          <a:xfrm>
            <a:off x="215640" y="2016360"/>
            <a:ext cx="1315800" cy="1344600"/>
          </a:xfrm>
          <a:custGeom>
            <a:avLst/>
            <a:gdLst>
              <a:gd name="textAreaLeft" fmla="*/ 0 w 1315800"/>
              <a:gd name="textAreaRight" fmla="*/ 1316520 w 1315800"/>
              <a:gd name="textAreaTop" fmla="*/ 0 h 1344600"/>
              <a:gd name="textAreaBottom" fmla="*/ 1345320 h 1344600"/>
            </a:gdLst>
            <a:ahLst/>
            <a:cxnLst/>
            <a:rect l="textAreaLeft" t="textAreaTop" r="textAreaRight" b="textAreaBottom"/>
            <a:pathLst>
              <a:path w="1316587" h="1345172">
                <a:moveTo>
                  <a:pt x="0" y="0"/>
                </a:moveTo>
                <a:lnTo>
                  <a:pt x="1316587" y="0"/>
                </a:lnTo>
                <a:lnTo>
                  <a:pt x="1316587" y="1345172"/>
                </a:lnTo>
                <a:lnTo>
                  <a:pt x="0" y="13451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TextBox 5"/>
          <p:cNvSpPr/>
          <p:nvPr/>
        </p:nvSpPr>
        <p:spPr>
          <a:xfrm>
            <a:off x="365760" y="412200"/>
            <a:ext cx="1165680" cy="89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7044"/>
              </a:lnSpc>
            </a:pPr>
            <a:r>
              <a:rPr lang="en-US" sz="6290" b="0" strike="noStrike" spc="-1">
                <a:solidFill>
                  <a:srgbClr val="4A3121"/>
                </a:solidFill>
                <a:latin typeface="TT Commons Pro"/>
              </a:rPr>
              <a:t>1.</a:t>
            </a:r>
            <a:endParaRPr lang="pl-PL" sz="62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6"/>
          <p:cNvSpPr/>
          <p:nvPr/>
        </p:nvSpPr>
        <p:spPr>
          <a:xfrm>
            <a:off x="1358280" y="512280"/>
            <a:ext cx="4105800" cy="81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195"/>
              </a:lnSpc>
            </a:pPr>
            <a:r>
              <a:rPr lang="en-US" sz="2850" b="0" strike="noStrike" spc="-1">
                <a:solidFill>
                  <a:srgbClr val="4A3121"/>
                </a:solidFill>
                <a:latin typeface="TT Commons Pro"/>
              </a:rPr>
              <a:t>JAK </a:t>
            </a:r>
            <a:r>
              <a:rPr lang="en-US" sz="2850" b="0" u="sng" strike="noStrike" spc="-1">
                <a:solidFill>
                  <a:srgbClr val="4A3121"/>
                </a:solidFill>
                <a:uFillTx/>
                <a:latin typeface="TT Commons Pro Bold"/>
              </a:rPr>
              <a:t>NIE</a:t>
            </a:r>
            <a:r>
              <a:rPr lang="en-US" sz="2850" b="0" strike="noStrike" spc="-1">
                <a:solidFill>
                  <a:srgbClr val="4A3121"/>
                </a:solidFill>
                <a:latin typeface="TT Commons Pro"/>
              </a:rPr>
              <a:t> DZIAŁAMY</a:t>
            </a:r>
            <a:endParaRPr lang="pl-PL" sz="285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195"/>
              </a:lnSpc>
            </a:pPr>
            <a:endParaRPr lang="pl-PL" sz="28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Freeform 7"/>
          <p:cNvSpPr/>
          <p:nvPr/>
        </p:nvSpPr>
        <p:spPr>
          <a:xfrm>
            <a:off x="215640" y="3891960"/>
            <a:ext cx="1315800" cy="1344600"/>
          </a:xfrm>
          <a:custGeom>
            <a:avLst/>
            <a:gdLst>
              <a:gd name="textAreaLeft" fmla="*/ 0 w 1315800"/>
              <a:gd name="textAreaRight" fmla="*/ 1316520 w 1315800"/>
              <a:gd name="textAreaTop" fmla="*/ 0 h 1344600"/>
              <a:gd name="textAreaBottom" fmla="*/ 1345320 h 1344600"/>
            </a:gdLst>
            <a:ahLst/>
            <a:cxnLst/>
            <a:rect l="textAreaLeft" t="textAreaTop" r="textAreaRight" b="textAreaBottom"/>
            <a:pathLst>
              <a:path w="1316587" h="1345172">
                <a:moveTo>
                  <a:pt x="0" y="0"/>
                </a:moveTo>
                <a:lnTo>
                  <a:pt x="1316587" y="0"/>
                </a:lnTo>
                <a:lnTo>
                  <a:pt x="1316587" y="1345172"/>
                </a:lnTo>
                <a:lnTo>
                  <a:pt x="0" y="13451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Freeform 8"/>
          <p:cNvSpPr/>
          <p:nvPr/>
        </p:nvSpPr>
        <p:spPr>
          <a:xfrm>
            <a:off x="215640" y="5792760"/>
            <a:ext cx="1315800" cy="1344600"/>
          </a:xfrm>
          <a:custGeom>
            <a:avLst/>
            <a:gdLst>
              <a:gd name="textAreaLeft" fmla="*/ 0 w 1315800"/>
              <a:gd name="textAreaRight" fmla="*/ 1316520 w 1315800"/>
              <a:gd name="textAreaTop" fmla="*/ 0 h 1344600"/>
              <a:gd name="textAreaBottom" fmla="*/ 1345320 h 1344600"/>
            </a:gdLst>
            <a:ahLst/>
            <a:cxnLst/>
            <a:rect l="textAreaLeft" t="textAreaTop" r="textAreaRight" b="textAreaBottom"/>
            <a:pathLst>
              <a:path w="1316587" h="1345172">
                <a:moveTo>
                  <a:pt x="0" y="0"/>
                </a:moveTo>
                <a:lnTo>
                  <a:pt x="1316587" y="0"/>
                </a:lnTo>
                <a:lnTo>
                  <a:pt x="1316587" y="1345172"/>
                </a:lnTo>
                <a:lnTo>
                  <a:pt x="0" y="13451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AutoShape 2"/>
          <p:cNvSpPr/>
          <p:nvPr/>
        </p:nvSpPr>
        <p:spPr>
          <a:xfrm>
            <a:off x="365760" y="1710720"/>
            <a:ext cx="4251600" cy="36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9" name="Freeform 3"/>
          <p:cNvSpPr/>
          <p:nvPr/>
        </p:nvSpPr>
        <p:spPr>
          <a:xfrm>
            <a:off x="6134400" y="-696960"/>
            <a:ext cx="3707280" cy="8345520"/>
          </a:xfrm>
          <a:custGeom>
            <a:avLst/>
            <a:gdLst>
              <a:gd name="textAreaLeft" fmla="*/ 0 w 3707280"/>
              <a:gd name="textAreaRight" fmla="*/ 3708000 w 3707280"/>
              <a:gd name="textAreaTop" fmla="*/ 0 h 8345520"/>
              <a:gd name="textAreaBottom" fmla="*/ 8346240 h 8345520"/>
            </a:gdLst>
            <a:ahLst/>
            <a:cxnLst/>
            <a:rect l="textAreaLeft" t="textAreaTop" r="textAreaRight" b="textAreaBottom"/>
            <a:pathLst>
              <a:path w="3707822" h="8346353">
                <a:moveTo>
                  <a:pt x="0" y="0"/>
                </a:moveTo>
                <a:lnTo>
                  <a:pt x="3707823" y="0"/>
                </a:lnTo>
                <a:lnTo>
                  <a:pt x="3707823" y="8346354"/>
                </a:lnTo>
                <a:lnTo>
                  <a:pt x="0" y="834635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TextBox 4"/>
          <p:cNvSpPr/>
          <p:nvPr/>
        </p:nvSpPr>
        <p:spPr>
          <a:xfrm>
            <a:off x="365760" y="515160"/>
            <a:ext cx="1103040" cy="84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667"/>
              </a:lnSpc>
            </a:pPr>
            <a:r>
              <a:rPr lang="en-US" sz="5950" b="0" strike="noStrike" spc="-1">
                <a:solidFill>
                  <a:srgbClr val="4A3121"/>
                </a:solidFill>
                <a:latin typeface="TT Commons Pro"/>
              </a:rPr>
              <a:t>2.</a:t>
            </a:r>
            <a:endParaRPr lang="pl-PL" sz="5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5"/>
          <p:cNvSpPr/>
          <p:nvPr/>
        </p:nvSpPr>
        <p:spPr>
          <a:xfrm>
            <a:off x="1305000" y="721800"/>
            <a:ext cx="28792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135"/>
              </a:lnSpc>
            </a:pPr>
            <a:r>
              <a:rPr lang="en-US" sz="2800" b="0" strike="noStrike" spc="-1">
                <a:solidFill>
                  <a:srgbClr val="4A3121"/>
                </a:solidFill>
                <a:latin typeface="TT Commons Pro"/>
              </a:rPr>
              <a:t>ANONIMOWOŚĆ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6"/>
          <p:cNvSpPr/>
          <p:nvPr/>
        </p:nvSpPr>
        <p:spPr>
          <a:xfrm>
            <a:off x="333360" y="2072880"/>
            <a:ext cx="5414760" cy="284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798"/>
              </a:lnSpc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Jest fundamentem AA i zapewnia jej uczestnikom prywatność w procesie powrotu do zdrowia. 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798"/>
              </a:lnSpc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Nowo przystępujący do AA powinni mieć pewność, 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798"/>
              </a:lnSpc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że ich tożsamość nie zostanie ujawniona żadnej osobie nienależącej do AA.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7"/>
          <p:cNvSpPr/>
          <p:nvPr/>
        </p:nvSpPr>
        <p:spPr>
          <a:xfrm>
            <a:off x="333360" y="5489280"/>
            <a:ext cx="5414760" cy="142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798"/>
              </a:lnSpc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Anonimowość zapewnia wszystkim członkom ochronę przed identyfikacją ich jako alkoholików.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2"/>
          <p:cNvSpPr/>
          <p:nvPr/>
        </p:nvSpPr>
        <p:spPr>
          <a:xfrm>
            <a:off x="365760" y="1710720"/>
            <a:ext cx="4251600" cy="36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5" name="TextBox 3"/>
          <p:cNvSpPr/>
          <p:nvPr/>
        </p:nvSpPr>
        <p:spPr>
          <a:xfrm>
            <a:off x="3600000" y="1620000"/>
            <a:ext cx="5981400" cy="426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798"/>
              </a:lnSpc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Osobista anonimowość ma duże znaczenie duchowe – powstrzymuje naszą skłonność do pogoni za publicznym uznaniem, prestiżem, osobistą władzą lub zyskiem, czyli tym wszystkim, co często przynosi kłopoty i trudności. 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798"/>
              </a:lnSpc>
            </a:pP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798"/>
              </a:lnSpc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Z tego powodu, gdy wypowiadamy się dla mediów, używamy tylko swojego imienia, bez ujawniania nazwiska i wizerunku. 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Freeform 4"/>
          <p:cNvSpPr/>
          <p:nvPr/>
        </p:nvSpPr>
        <p:spPr>
          <a:xfrm>
            <a:off x="-150120" y="1800000"/>
            <a:ext cx="3570120" cy="5514480"/>
          </a:xfrm>
          <a:custGeom>
            <a:avLst/>
            <a:gdLst>
              <a:gd name="textAreaLeft" fmla="*/ 0 w 3570120"/>
              <a:gd name="textAreaRight" fmla="*/ 3570840 w 3570120"/>
              <a:gd name="textAreaTop" fmla="*/ 0 h 5514480"/>
              <a:gd name="textAreaBottom" fmla="*/ 5515200 h 5514480"/>
            </a:gdLst>
            <a:ahLst/>
            <a:cxnLst/>
            <a:rect l="textAreaLeft" t="textAreaTop" r="textAreaRight" b="textAreaBottom"/>
            <a:pathLst>
              <a:path w="3468330" h="5261421">
                <a:moveTo>
                  <a:pt x="0" y="0"/>
                </a:moveTo>
                <a:lnTo>
                  <a:pt x="3468330" y="0"/>
                </a:lnTo>
                <a:lnTo>
                  <a:pt x="3468330" y="5261421"/>
                </a:lnTo>
                <a:lnTo>
                  <a:pt x="0" y="526142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7" name="TextBox 5"/>
          <p:cNvSpPr/>
          <p:nvPr/>
        </p:nvSpPr>
        <p:spPr>
          <a:xfrm>
            <a:off x="365760" y="515160"/>
            <a:ext cx="1103040" cy="84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667"/>
              </a:lnSpc>
            </a:pPr>
            <a:r>
              <a:rPr lang="en-US" sz="5950" b="0" strike="noStrike" spc="-1">
                <a:solidFill>
                  <a:srgbClr val="4A3121"/>
                </a:solidFill>
                <a:latin typeface="TT Commons Pro"/>
              </a:rPr>
              <a:t>2.</a:t>
            </a:r>
            <a:endParaRPr lang="pl-PL" sz="5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6"/>
          <p:cNvSpPr/>
          <p:nvPr/>
        </p:nvSpPr>
        <p:spPr>
          <a:xfrm>
            <a:off x="1305000" y="721800"/>
            <a:ext cx="28792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135"/>
              </a:lnSpc>
            </a:pPr>
            <a:r>
              <a:rPr lang="en-US" sz="2800" b="0" strike="noStrike" spc="-1">
                <a:solidFill>
                  <a:srgbClr val="4A3121"/>
                </a:solidFill>
                <a:latin typeface="TT Commons Pro"/>
              </a:rPr>
              <a:t>ANONIMOWOŚĆ</a:t>
            </a:r>
            <a:endParaRPr lang="pl-PL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7"/>
          <p:cNvSpPr/>
          <p:nvPr/>
        </p:nvSpPr>
        <p:spPr>
          <a:xfrm>
            <a:off x="3682800" y="5970600"/>
            <a:ext cx="6069960" cy="71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798"/>
              </a:lnSpc>
            </a:pPr>
            <a:r>
              <a:rPr lang="en-US" sz="2500" b="0" strike="noStrike" spc="-1">
                <a:solidFill>
                  <a:srgbClr val="4A3121"/>
                </a:solidFill>
                <a:latin typeface="TT Commons Pro"/>
              </a:rPr>
              <a:t>OCHRONA ANONIMOWOŚCI JEST JEDNĄ Z GŁÓWNYCH ZASAD AA.</a:t>
            </a:r>
            <a:endParaRPr lang="pl-PL" sz="2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AutoShape 2"/>
          <p:cNvSpPr/>
          <p:nvPr/>
        </p:nvSpPr>
        <p:spPr>
          <a:xfrm>
            <a:off x="365760" y="1433160"/>
            <a:ext cx="3312720" cy="360"/>
          </a:xfrm>
          <a:prstGeom prst="line">
            <a:avLst/>
          </a:prstGeom>
          <a:ln w="19050" cap="rnd">
            <a:solidFill>
              <a:srgbClr val="4A31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noAutofit/>
          </a:bodyPr>
          <a:lstStyle/>
          <a:p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1" name="Freeform 3"/>
          <p:cNvSpPr/>
          <p:nvPr/>
        </p:nvSpPr>
        <p:spPr>
          <a:xfrm>
            <a:off x="4686120" y="268200"/>
            <a:ext cx="4831560" cy="6833520"/>
          </a:xfrm>
          <a:custGeom>
            <a:avLst/>
            <a:gdLst>
              <a:gd name="textAreaLeft" fmla="*/ 0 w 4831560"/>
              <a:gd name="textAreaRight" fmla="*/ 4832280 w 4831560"/>
              <a:gd name="textAreaTop" fmla="*/ 0 h 6833520"/>
              <a:gd name="textAreaBottom" fmla="*/ 6834240 h 6833520"/>
            </a:gdLst>
            <a:ahLst/>
            <a:cxnLst/>
            <a:rect l="textAreaLeft" t="textAreaTop" r="textAreaRight" b="textAreaBottom"/>
            <a:pathLst>
              <a:path w="4832137" h="6834404">
                <a:moveTo>
                  <a:pt x="0" y="0"/>
                </a:moveTo>
                <a:lnTo>
                  <a:pt x="4832138" y="0"/>
                </a:lnTo>
                <a:lnTo>
                  <a:pt x="4832138" y="6834404"/>
                </a:lnTo>
                <a:lnTo>
                  <a:pt x="0" y="683440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2" name="TextBox 4"/>
          <p:cNvSpPr/>
          <p:nvPr/>
        </p:nvSpPr>
        <p:spPr>
          <a:xfrm>
            <a:off x="350640" y="5125320"/>
            <a:ext cx="4334760" cy="183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412"/>
              </a:lnSpc>
            </a:pPr>
            <a:r>
              <a:rPr lang="en-US" sz="2150" b="0" strike="noStrike" spc="-1">
                <a:solidFill>
                  <a:srgbClr val="4A3121"/>
                </a:solidFill>
                <a:latin typeface="TT Commons Pro"/>
              </a:rPr>
              <a:t>W rezultacie stosowania tych zasad, wielu alkoholików jest w stanie zapanować nad swoim pragnieniem picia, powrócić do zdrowia i rozwiązać wiele innych problemów życiowych. </a:t>
            </a:r>
            <a:endParaRPr lang="pl-PL" sz="21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5"/>
          <p:cNvSpPr/>
          <p:nvPr/>
        </p:nvSpPr>
        <p:spPr>
          <a:xfrm>
            <a:off x="7920" y="1796040"/>
            <a:ext cx="4228200" cy="204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507960" lvl="1" indent="-254160" defTabSz="914400">
              <a:lnSpc>
                <a:spcPts val="3223"/>
              </a:lnSpc>
              <a:buClr>
                <a:srgbClr val="4A3121"/>
              </a:buClr>
              <a:buFont typeface="Arial"/>
              <a:buChar char="•"/>
            </a:pPr>
            <a:r>
              <a:rPr lang="en-US" sz="2360" b="0" strike="noStrike" spc="-1">
                <a:solidFill>
                  <a:srgbClr val="4A3121"/>
                </a:solidFill>
                <a:latin typeface="TT Commons Pro"/>
              </a:rPr>
              <a:t>Poddanie (1.-3.)</a:t>
            </a:r>
            <a:endParaRPr lang="pl-PL" sz="2360" b="0" strike="noStrike" spc="-1">
              <a:solidFill>
                <a:srgbClr val="000000"/>
              </a:solidFill>
              <a:latin typeface="Arial"/>
            </a:endParaRPr>
          </a:p>
          <a:p>
            <a:pPr marL="507960" lvl="1" indent="-254160" defTabSz="914400">
              <a:lnSpc>
                <a:spcPts val="3223"/>
              </a:lnSpc>
              <a:buClr>
                <a:srgbClr val="4A3121"/>
              </a:buClr>
              <a:buFont typeface="Arial"/>
              <a:buChar char="•"/>
            </a:pPr>
            <a:r>
              <a:rPr lang="en-US" sz="2360" b="0" strike="noStrike" spc="-1">
                <a:solidFill>
                  <a:srgbClr val="4A3121"/>
                </a:solidFill>
                <a:latin typeface="TT Commons Pro"/>
              </a:rPr>
              <a:t>Porządkowanie przeszłości (4.-7.)</a:t>
            </a:r>
            <a:endParaRPr lang="pl-PL" sz="2360" b="0" strike="noStrike" spc="-1">
              <a:solidFill>
                <a:srgbClr val="000000"/>
              </a:solidFill>
              <a:latin typeface="Arial"/>
            </a:endParaRPr>
          </a:p>
          <a:p>
            <a:pPr marL="507960" lvl="1" indent="-254160" defTabSz="914400">
              <a:lnSpc>
                <a:spcPts val="3223"/>
              </a:lnSpc>
              <a:buClr>
                <a:srgbClr val="4A3121"/>
              </a:buClr>
              <a:buFont typeface="Arial"/>
              <a:buChar char="•"/>
            </a:pPr>
            <a:r>
              <a:rPr lang="en-US" sz="2360" b="0" strike="noStrike" spc="-1">
                <a:solidFill>
                  <a:srgbClr val="4A3121"/>
                </a:solidFill>
                <a:latin typeface="TT Commons Pro"/>
              </a:rPr>
              <a:t>Zadośćuczynienie (8.-9.)</a:t>
            </a:r>
            <a:endParaRPr lang="pl-PL" sz="2360" b="0" strike="noStrike" spc="-1">
              <a:solidFill>
                <a:srgbClr val="000000"/>
              </a:solidFill>
              <a:latin typeface="Arial"/>
            </a:endParaRPr>
          </a:p>
          <a:p>
            <a:pPr marL="507960" lvl="1" indent="-254160" defTabSz="914400">
              <a:lnSpc>
                <a:spcPts val="3223"/>
              </a:lnSpc>
              <a:buClr>
                <a:srgbClr val="4A3121"/>
              </a:buClr>
              <a:buFont typeface="Arial"/>
              <a:buChar char="•"/>
            </a:pPr>
            <a:r>
              <a:rPr lang="en-US" sz="2360" b="0" strike="noStrike" spc="-1">
                <a:solidFill>
                  <a:srgbClr val="4A3121"/>
                </a:solidFill>
                <a:latin typeface="TT Commons Pro"/>
              </a:rPr>
              <a:t>Działanie (10.-12.)</a:t>
            </a:r>
            <a:endParaRPr lang="pl-PL" sz="23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6"/>
          <p:cNvSpPr/>
          <p:nvPr/>
        </p:nvSpPr>
        <p:spPr>
          <a:xfrm>
            <a:off x="7920" y="480600"/>
            <a:ext cx="1103040" cy="84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6667"/>
              </a:lnSpc>
            </a:pPr>
            <a:r>
              <a:rPr lang="en-US" sz="5950" b="0" strike="noStrike" spc="-1">
                <a:solidFill>
                  <a:srgbClr val="4A3121"/>
                </a:solidFill>
                <a:latin typeface="TT Commons Pro"/>
              </a:rPr>
              <a:t>3.</a:t>
            </a:r>
            <a:endParaRPr lang="pl-PL" sz="59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7"/>
          <p:cNvSpPr/>
          <p:nvPr/>
        </p:nvSpPr>
        <p:spPr>
          <a:xfrm>
            <a:off x="540000" y="540000"/>
            <a:ext cx="485928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022"/>
              </a:lnSpc>
            </a:pPr>
            <a:r>
              <a:rPr lang="en-US" sz="2700" b="0" strike="noStrike" spc="-1">
                <a:solidFill>
                  <a:srgbClr val="4A3121"/>
                </a:solidFill>
                <a:latin typeface="TT Commons Pro"/>
              </a:rPr>
              <a:t>PROGRAM 12 KROKÓW</a:t>
            </a:r>
            <a:endParaRPr lang="pl-PL" sz="27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022"/>
              </a:lnSpc>
            </a:pPr>
            <a:endParaRPr lang="pl-PL" sz="27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560</Words>
  <Application>Microsoft Office PowerPoint</Application>
  <PresentationFormat>Niestandardowy</PresentationFormat>
  <Paragraphs>96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11</vt:i4>
      </vt:variant>
      <vt:variant>
        <vt:lpstr>Tytuły slajdów</vt:lpstr>
      </vt:variant>
      <vt:variant>
        <vt:i4>10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TT Commons Pro</vt:lpstr>
      <vt:lpstr>TT Commons Pro Bold</vt:lpstr>
      <vt:lpstr>TT Commons Pro Bold Italics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 PREZENTACJA</dc:title>
  <dc:subject/>
  <dc:creator>Jankowscy</dc:creator>
  <dc:description/>
  <cp:lastModifiedBy>Krzysztof Kozłowski</cp:lastModifiedBy>
  <cp:revision>6</cp:revision>
  <dcterms:created xsi:type="dcterms:W3CDTF">2006-08-16T00:00:00Z</dcterms:created>
  <dcterms:modified xsi:type="dcterms:W3CDTF">2026-03-22T19:22:16Z</dcterms:modified>
  <dc:identifier>DAFykSmP0h0</dc:identifier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Niestandardowy</vt:lpwstr>
  </property>
  <property fmtid="{D5CDD505-2E9C-101B-9397-08002B2CF9AE}" pid="3" name="Slides">
    <vt:i4>17</vt:i4>
  </property>
</Properties>
</file>